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8229600" cx="14630400"/>
  <p:notesSz cx="8229600" cy="14630400"/>
  <p:embeddedFontLs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ZQqB9PT3kRGEpIFDH5OdlxBH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7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Mon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Google Shape;18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7002404" y="2213096"/>
            <a:ext cx="6837000" cy="2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6000"/>
              <a:buFont typeface="Roboto Mono"/>
              <a:buNone/>
            </a:pPr>
            <a:r>
              <a:rPr b="1" i="0" lang="en-US" sz="6000" u="none" cap="none" strike="noStrike">
                <a:solidFill>
                  <a:srgbClr val="233939"/>
                </a:solidFill>
                <a:latin typeface="Roboto Mono"/>
                <a:ea typeface="Roboto Mono"/>
                <a:cs typeface="Roboto Mono"/>
                <a:sym typeface="Roboto Mono"/>
              </a:rPr>
              <a:t>0/1 Knapsack Problem</a:t>
            </a:r>
            <a:endParaRPr b="0" i="0" sz="6000" u="none" cap="none" strike="noStrik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7002404" y="4392904"/>
            <a:ext cx="6482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Maximizing Value Within a Limit</a:t>
            </a:r>
            <a:endParaRPr b="0" i="0" sz="2000" u="none" cap="none" strike="noStrik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7020450" y="5406664"/>
            <a:ext cx="4842300" cy="792300"/>
          </a:xfrm>
          <a:prstGeom prst="roundRect">
            <a:avLst>
              <a:gd fmla="val 6057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232-35-738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65" y="2309064"/>
            <a:ext cx="5784617" cy="406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570155" y="693083"/>
            <a:ext cx="8670664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C3F42"/>
                </a:solidFill>
                <a:latin typeface="Roboto Mono"/>
                <a:ea typeface="Roboto Mono"/>
                <a:cs typeface="Roboto Mono"/>
                <a:sym typeface="Roboto Mono"/>
              </a:rPr>
              <a:t>Pseudocode: A Step-by-Step Guide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55" y="1967894"/>
            <a:ext cx="13102814" cy="5330744"/>
          </a:xfrm>
          <a:prstGeom prst="rect">
            <a:avLst/>
          </a:prstGeom>
          <a:noFill/>
          <a:ln cap="flat" cmpd="sng" w="12700">
            <a:solidFill>
              <a:srgbClr val="0C0C0C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2829261" y="477534"/>
            <a:ext cx="8670664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Limitations and Variants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2915322" y="1425190"/>
            <a:ext cx="8799757" cy="2619683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🚫 Limitations : 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Only works when items are not divisible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Not suitable when items can be taken in fractions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Performance depends on size of W (can be slow for very large capacities)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2915321" y="4216996"/>
            <a:ext cx="8799757" cy="361457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🔄 Variants 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14300" lvl="0" marL="182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Fractional Knapsack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Items can be broken into parts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Solved using Greedy Algorithm</a:t>
            </a:r>
            <a:endParaRPr/>
          </a:p>
          <a:p>
            <a:pPr indent="-11430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Bounded Knapsack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Limited copies of each item</a:t>
            </a:r>
            <a:endParaRPr/>
          </a:p>
          <a:p>
            <a:pPr indent="-11430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Unbounded Knapsack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Unlimited number of each item can be chosen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2253725" y="597564"/>
            <a:ext cx="10122947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Brute Force vs Dynamic Programming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84" y="2491899"/>
            <a:ext cx="13485431" cy="47701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537881" y="424142"/>
            <a:ext cx="4797911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Conclusion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70155" y="1387736"/>
            <a:ext cx="9466730" cy="1807281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🔹 Key Takeaways: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0/1 Knapsack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is a classic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optimization problem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solved with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Dynamic Programming</a:t>
            </a:r>
            <a:endParaRPr b="0" i="0" sz="1800" u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Helps select the best combination of items within constraints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37881" y="3512169"/>
            <a:ext cx="9466729" cy="1140311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🔹 Applications: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Used in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resource allocation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project selection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cargo loading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and more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70154" y="4969632"/>
            <a:ext cx="9466729" cy="1140311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🔹 Variants: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Fractional, Bounded, and Unbounded Knapsack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address different constraints and use cases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02427" y="6427095"/>
            <a:ext cx="9466729" cy="1140311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✅ Conclusion: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0/1 Knapsack is a powerful tool for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real-world optimization problems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9824" y="2509121"/>
            <a:ext cx="3869362" cy="386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3496235" y="4593515"/>
            <a:ext cx="7637930" cy="196865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Thank You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0847" y="1667435"/>
            <a:ext cx="2868706" cy="286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666974" y="913655"/>
            <a:ext cx="5346551" cy="779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C3F42"/>
                </a:solidFill>
                <a:latin typeface="Roboto Mono"/>
                <a:ea typeface="Roboto Mono"/>
                <a:cs typeface="Roboto Mono"/>
                <a:sym typeface="Roboto Mono"/>
              </a:rPr>
              <a:t>Introduction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70155" y="2226835"/>
            <a:ext cx="7885356" cy="1828799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What is the 0/1 Knapsack Problem?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The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0/1 Knapsack Problem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is a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decision-based optimization problem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where you must choose a set of items to maximize value without exceeding a weight limit.</a:t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0155" y="4453666"/>
            <a:ext cx="7885356" cy="2678654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Key Points: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You have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n items 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with a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weight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and a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value 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and a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knapsack 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with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     weight limit.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Goal is to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maximize the total value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without exceeding W.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The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"0/1"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means each item can be </a:t>
            </a: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either taken (1) or not taken (0)</a:t>
            </a: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—no fractions allowed</a:t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9019" y="3318733"/>
            <a:ext cx="5311834" cy="267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/>
        </p:nvSpPr>
        <p:spPr>
          <a:xfrm>
            <a:off x="2191870" y="713203"/>
            <a:ext cx="10246659" cy="7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Real-Life Applications of 0/1 Knapsack</a:t>
            </a:r>
            <a:endParaRPr sz="4400">
              <a:solidFill>
                <a:srgbClr val="2C3F4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76980" y="2700169"/>
            <a:ext cx="5540190" cy="1936377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Business &amp; Project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Selecting the most valuable projects within a fixed budget.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Allocating limited resources to maximize profit.</a:t>
            </a:r>
            <a:endParaRPr b="1" sz="18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7704269" y="2700169"/>
            <a:ext cx="5549151" cy="1936377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Finance &amp; Investment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Choosing the best stocks or investments within a limited budget.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Optimizing asset allocation to get the highest returns.</a:t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376980" y="5749769"/>
            <a:ext cx="5540190" cy="1936377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Computer Science &amp; Data Storage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Optimizing memory or disk space usage.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Selecting files for backup while considering storage limits.</a:t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704269" y="5749769"/>
            <a:ext cx="5549151" cy="1936377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Logistics &amp; Transportation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Packing goods efficiently in trucks, ships or airplanes.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Choosing the best combination of packages for delivery.</a:t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646844" y="1904103"/>
            <a:ext cx="1000462" cy="996696"/>
          </a:xfrm>
          <a:prstGeom prst="flowChartConnector">
            <a:avLst/>
          </a:prstGeom>
          <a:solidFill>
            <a:srgbClr val="FFFFFF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978613" y="1914352"/>
            <a:ext cx="1000462" cy="996696"/>
          </a:xfrm>
          <a:prstGeom prst="flowChartConnector">
            <a:avLst/>
          </a:prstGeom>
          <a:solidFill>
            <a:srgbClr val="FFFFFF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3644604" y="4934773"/>
            <a:ext cx="1000462" cy="996696"/>
          </a:xfrm>
          <a:prstGeom prst="flowChartConnector">
            <a:avLst/>
          </a:prstGeom>
          <a:solidFill>
            <a:srgbClr val="FFFFFF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976373" y="4945022"/>
            <a:ext cx="1000462" cy="996696"/>
          </a:xfrm>
          <a:prstGeom prst="flowChartConnector">
            <a:avLst/>
          </a:prstGeom>
          <a:solidFill>
            <a:srgbClr val="FFFFFF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231" y="1914352"/>
            <a:ext cx="931207" cy="93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1932" y="2018028"/>
            <a:ext cx="789344" cy="78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5026" y="5010785"/>
            <a:ext cx="823156" cy="8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2595" y="4934773"/>
            <a:ext cx="926262" cy="92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570154" y="623633"/>
            <a:ext cx="13354192" cy="7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Problem Statement (Mathematical Formulation)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706054" y="1770924"/>
            <a:ext cx="6609145" cy="2060293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We are given -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items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📦</a:t>
            </a:r>
            <a:endParaRPr b="0" i="0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Each item has a value 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💰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val[i]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and weight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wt[i]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 knapsack with maximum capacity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⚖️</a:t>
            </a:r>
            <a:endParaRPr b="1" i="0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706054" y="4010625"/>
            <a:ext cx="6609145" cy="775502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🎯 </a:t>
            </a:r>
            <a:r>
              <a:rPr b="1" i="0" lang="en-US" sz="1800" u="none" cap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Goal : </a:t>
            </a:r>
            <a:r>
              <a:rPr b="0" i="0" lang="en-US" sz="1800" u="none" cap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Maximize total value without exceeding the limit</a:t>
            </a:r>
            <a:endParaRPr b="1" i="0" sz="1800" u="none" cap="none" strike="noStrike">
              <a:solidFill>
                <a:srgbClr val="0C0C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706054" y="4965535"/>
            <a:ext cx="6609145" cy="2812649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74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Formulation –</a:t>
            </a:r>
            <a:endParaRPr/>
          </a:p>
          <a:p>
            <a:pPr indent="0" lvl="0" marL="274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Maximize 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Σ val[i] × x[i]   (i = 1 to n)</a:t>
            </a:r>
            <a:endParaRPr/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Subject to 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Σ wt[i] × x[i] ≤ W</a:t>
            </a:r>
            <a:endParaRPr/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Where 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x[i] ∈ {0, 1}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838" y="3440980"/>
            <a:ext cx="6811326" cy="19147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53" name="Google Shape;53;p6"/>
          <p:cNvCxnSpPr>
            <a:stCxn id="51" idx="3"/>
            <a:endCxn id="52" idx="2"/>
          </p:cNvCxnSpPr>
          <p:nvPr/>
        </p:nvCxnSpPr>
        <p:spPr>
          <a:xfrm flipH="1" rot="10800000">
            <a:off x="7315199" y="5355760"/>
            <a:ext cx="3611400" cy="1016100"/>
          </a:xfrm>
          <a:prstGeom prst="bentConnector2">
            <a:avLst/>
          </a:prstGeom>
          <a:noFill/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/>
        </p:nvSpPr>
        <p:spPr>
          <a:xfrm>
            <a:off x="570155" y="693083"/>
            <a:ext cx="8670664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Brute Force Approach (Inefficient)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936" y="2100296"/>
            <a:ext cx="4425437" cy="423735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570155" y="1759352"/>
            <a:ext cx="8110858" cy="2245489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Try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all possible combinations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of items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For each combination, check if total weight ≤ </a:t>
            </a:r>
            <a:r>
              <a:rPr b="1"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br>
              <a:rPr b="0" i="0" lang="en-US" sz="1800" u="none" strike="noStrike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From valid combinations, pick the one with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maximum total value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570155" y="4218974"/>
            <a:ext cx="8110858" cy="2413319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🧠 Why it’s inefficient -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There are </a:t>
            </a:r>
            <a:r>
              <a:rPr b="1"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2ⁿ</a:t>
            </a:r>
            <a:r>
              <a:rPr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 possible combinations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Time Complexity: </a:t>
            </a:r>
            <a:r>
              <a:rPr b="1"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O(2ⁿ)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Courier New"/>
              <a:buChar char="o"/>
            </a:pPr>
            <a:r>
              <a:rPr i="0" lang="en-US" sz="1800" u="none" strike="noStrike">
                <a:solidFill>
                  <a:srgbClr val="0C0C0C"/>
                </a:solidFill>
                <a:latin typeface="Roboto Mono"/>
                <a:ea typeface="Roboto Mono"/>
                <a:cs typeface="Roboto Mono"/>
                <a:sym typeface="Roboto Mono"/>
              </a:rPr>
              <a:t>Becomes very slow when the number of items is large</a:t>
            </a: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960698" y="6890186"/>
            <a:ext cx="53078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⚠️ </a:t>
            </a:r>
            <a:r>
              <a:rPr b="1" lang="en-US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Example 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 just 20 items → 2²⁰ = 1,048,576 combinations!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570154" y="565760"/>
            <a:ext cx="13748274" cy="7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Dynamic Programming Approach (Efficient Solution)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694480" y="1562580"/>
            <a:ext cx="7292051" cy="972274"/>
          </a:xfrm>
          <a:prstGeom prst="roundRect">
            <a:avLst>
              <a:gd fmla="val 16667" name="adj"/>
            </a:avLst>
          </a:prstGeom>
          <a:solidFill>
            <a:srgbClr val="FFEEB7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✅ Avoids checking all combinations like brute force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✅ Stores results of subproblems to avoid repeating calculations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694480" y="2687253"/>
            <a:ext cx="7292051" cy="1988917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Idea: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Use a 2D table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dp[i][w]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item index (1 to n)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 = current weight capacity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(0 to W)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724913" y="4828570"/>
            <a:ext cx="7292051" cy="2613950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Meaning of dp[i][w]  -</a:t>
            </a:r>
            <a:endParaRPr b="1" sz="24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Maximum value that can be achieved using the first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i items 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and </a:t>
            </a: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weight limit w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Time Complexity -</a:t>
            </a:r>
            <a:endParaRPr b="1" sz="24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O(n × W) </a:t>
            </a: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— much faster than brute force!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694480" y="7593862"/>
            <a:ext cx="101162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📌 </a:t>
            </a:r>
            <a:r>
              <a:rPr i="1" lang="en-US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Dynamic Programming gives the optimal solution in a reasonable time, even for large inputs.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7507" y="2552705"/>
            <a:ext cx="5447980" cy="38135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/>
        </p:nvSpPr>
        <p:spPr>
          <a:xfrm>
            <a:off x="452275" y="956207"/>
            <a:ext cx="10125373" cy="7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DP Table – How It Works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173" y="4646829"/>
            <a:ext cx="7200951" cy="2680401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82" name="Google Shape;82;p10"/>
          <p:cNvSpPr/>
          <p:nvPr/>
        </p:nvSpPr>
        <p:spPr>
          <a:xfrm>
            <a:off x="452276" y="2013995"/>
            <a:ext cx="8656365" cy="1745122"/>
          </a:xfrm>
          <a:prstGeom prst="rect">
            <a:avLst/>
          </a:prstGeom>
          <a:solidFill>
            <a:srgbClr val="FBE4D4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We build a 2D table dp[n+1][W+1] where 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Rows represent items (0 to n)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Columns represent weight limits (0 to W)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452276" y="4537275"/>
            <a:ext cx="6293632" cy="3281423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Filling the table -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For each item i and weight w: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If wt[i] &gt; w: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  ➤ Can’t take the item →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   dp[i][w] = dp[i-1][w]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b="0" i="0" sz="1800" u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  ➤ Choose the better option: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   Take it or skip it →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   dp[i][w] = max(dp[i-1][w], val[i] + dp[i-1][w - wt[i]])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84" name="Google Shape;84;p10"/>
          <p:cNvCxnSpPr>
            <a:stCxn id="83" idx="0"/>
            <a:endCxn id="81" idx="0"/>
          </p:cNvCxnSpPr>
          <p:nvPr/>
        </p:nvCxnSpPr>
        <p:spPr>
          <a:xfrm flipH="1" rot="-5400000">
            <a:off x="7033642" y="1102725"/>
            <a:ext cx="109500" cy="6978600"/>
          </a:xfrm>
          <a:prstGeom prst="bentConnector3">
            <a:avLst>
              <a:gd fmla="val -208766" name="adj1"/>
            </a:avLst>
          </a:prstGeom>
          <a:noFill/>
          <a:ln cap="flat" cmpd="sng" w="9525">
            <a:solidFill>
              <a:srgbClr val="0C0C0C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85" name="Google Shape;85;p10"/>
          <p:cNvSpPr txBox="1"/>
          <p:nvPr/>
        </p:nvSpPr>
        <p:spPr>
          <a:xfrm>
            <a:off x="6977173" y="7480144"/>
            <a:ext cx="72009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📌 This shows the table being updated as each item is considered.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417076" y="1575374"/>
            <a:ext cx="8670664" cy="6463041"/>
          </a:xfrm>
          <a:prstGeom prst="rect">
            <a:avLst/>
          </a:prstGeom>
          <a:solidFill>
            <a:srgbClr val="0C0C0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465984" y="485202"/>
            <a:ext cx="11367428" cy="77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Solving 0/1 Knapsack using DP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36" y="3855738"/>
            <a:ext cx="8637330" cy="41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9421792" y="3229241"/>
            <a:ext cx="4907665" cy="1562582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Let’s take: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 = 3 items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 = 5 (maximum capacity)</a:t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b="0" l="0" r="0" t="33569"/>
          <a:stretch/>
        </p:blipFill>
        <p:spPr>
          <a:xfrm>
            <a:off x="438836" y="1584994"/>
            <a:ext cx="8637330" cy="244436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9421792" y="5092452"/>
            <a:ext cx="49076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📝 We select Item 2 (100) and Item 1 (60) to get the best total value without exceeding weight limit.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7" name="Google Shape;97;p12"/>
          <p:cNvCxnSpPr>
            <a:stCxn id="95" idx="3"/>
            <a:endCxn id="94" idx="0"/>
          </p:cNvCxnSpPr>
          <p:nvPr/>
        </p:nvCxnSpPr>
        <p:spPr>
          <a:xfrm>
            <a:off x="9076166" y="2807179"/>
            <a:ext cx="2799600" cy="422100"/>
          </a:xfrm>
          <a:prstGeom prst="bentConnector2">
            <a:avLst/>
          </a:prstGeom>
          <a:noFill/>
          <a:ln cap="flat" cmpd="sng" w="9525">
            <a:solidFill>
              <a:srgbClr val="0C0C0C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570154" y="693083"/>
            <a:ext cx="13145846" cy="7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Time and Space Complexity</a:t>
            </a:r>
            <a:endParaRPr sz="4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807746" y="2409713"/>
            <a:ext cx="6433073" cy="252804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🕒 Time Complexity -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O(n × W)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n = number of items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 ➤ W = maximum weight capacity</a:t>
            </a:r>
            <a:b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b="0" i="0" sz="1800" u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91440" lvl="0" marL="914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Efficient for moderate values of n and W</a:t>
            </a:r>
            <a:endParaRPr/>
          </a:p>
          <a:p>
            <a:pPr indent="-91440" lvl="0" marL="914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Much better than brute force (O(2ⁿ))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2807746" y="5230011"/>
            <a:ext cx="6433073" cy="2031402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💾 Space Complexity -</a:t>
            </a:r>
            <a:endParaRPr b="1"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91440" lvl="0" marL="9144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O(n × W) for standard 2D DP table</a:t>
            </a:r>
            <a:endParaRPr/>
          </a:p>
          <a:p>
            <a:pPr indent="-9144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Can be optimized to O(W) using a 1D array (space-optimized version)</a:t>
            </a: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1732" y="2598166"/>
            <a:ext cx="219456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1732" y="5148432"/>
            <a:ext cx="219456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2024-05-02T07:09:14Z</dcterms:created>
  <dc:creator>PptxGenJS</dc:creator>
</cp:coreProperties>
</file>